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14AF7-242C-4E57-A5B5-3E92BF742887}" v="1" dt="2022-03-25T18:35:21.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3" d="100"/>
          <a:sy n="83" d="100"/>
        </p:scale>
        <p:origin x="64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July 12, 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3225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July 12, 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3980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July 12, 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07695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July 12, 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8477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July 12, 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08114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July 12, 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76024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July 12, 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72191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July 12, 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312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July 12, 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12920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July 12, 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6598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July 12, 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8390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Tuesday, July 12,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34819652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2" r:id="rId4"/>
    <p:sldLayoutId id="2147483663" r:id="rId5"/>
    <p:sldLayoutId id="2147483668" r:id="rId6"/>
    <p:sldLayoutId id="2147483664" r:id="rId7"/>
    <p:sldLayoutId id="2147483665" r:id="rId8"/>
    <p:sldLayoutId id="2147483666" r:id="rId9"/>
    <p:sldLayoutId id="2147483667" r:id="rId10"/>
    <p:sldLayoutId id="2147483669"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onohoeadvisory.com/" TargetMode="External"/><Relationship Id="rId2" Type="http://schemas.openxmlformats.org/officeDocument/2006/relationships/hyperlink" Target="mailto:ddonohoe@donohoeadvisory.com"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19DE0E-F039-443E-AF60-E4B6AA72D2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8104091" cy="6857571"/>
          </a:xfrm>
          <a:prstGeom prst="rect">
            <a:avLst/>
          </a:prstGeom>
          <a:gradFill>
            <a:gsLst>
              <a:gs pos="0">
                <a:schemeClr val="accent4">
                  <a:alpha val="80000"/>
                </a:schemeClr>
              </a:gs>
              <a:gs pos="100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74250" y="627728"/>
            <a:ext cx="4355593" cy="8104092"/>
          </a:xfrm>
          <a:prstGeom prst="rect">
            <a:avLst/>
          </a:prstGeom>
          <a:gradFill>
            <a:gsLst>
              <a:gs pos="0">
                <a:schemeClr val="accent5">
                  <a:alpha val="0"/>
                </a:schemeClr>
              </a:gs>
              <a:gs pos="91000">
                <a:schemeClr val="accent2">
                  <a:alpha val="43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
            <a:ext cx="5638801" cy="6886827"/>
          </a:xfrm>
          <a:prstGeom prst="rect">
            <a:avLst/>
          </a:prstGeom>
          <a:gradFill>
            <a:gsLst>
              <a:gs pos="49000">
                <a:schemeClr val="accent6">
                  <a:lumMod val="75000"/>
                  <a:alpha val="0"/>
                </a:schemeClr>
              </a:gs>
              <a:gs pos="99000">
                <a:schemeClr val="accent6">
                  <a:alpha val="79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5993D72-5628-4E5E-BB9F-96066414E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609180" y="724988"/>
            <a:ext cx="5121259" cy="5458067"/>
          </a:xfrm>
          <a:prstGeom prst="ellipse">
            <a:avLst/>
          </a:prstGeom>
          <a:gradFill>
            <a:gsLst>
              <a:gs pos="39000">
                <a:schemeClr val="accent4">
                  <a:lumMod val="20000"/>
                  <a:lumOff val="80000"/>
                  <a:alpha val="0"/>
                </a:schemeClr>
              </a:gs>
              <a:gs pos="100000">
                <a:schemeClr val="accent6">
                  <a:alpha val="2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E89821-DA1E-4443-99B8-98AD0EEDC1FD}"/>
              </a:ext>
            </a:extLst>
          </p:cNvPr>
          <p:cNvSpPr>
            <a:spLocks noGrp="1"/>
          </p:cNvSpPr>
          <p:nvPr>
            <p:ph type="ctrTitle"/>
          </p:nvPr>
        </p:nvSpPr>
        <p:spPr>
          <a:xfrm>
            <a:off x="869840" y="2943224"/>
            <a:ext cx="6292690" cy="2992576"/>
          </a:xfrm>
        </p:spPr>
        <p:txBody>
          <a:bodyPr anchor="t">
            <a:normAutofit/>
          </a:bodyPr>
          <a:lstStyle/>
          <a:p>
            <a:pPr algn="l"/>
            <a:r>
              <a:rPr lang="en-US" dirty="0">
                <a:solidFill>
                  <a:schemeClr val="bg1"/>
                </a:solidFill>
              </a:rPr>
              <a:t>Bid Price Rules</a:t>
            </a:r>
          </a:p>
        </p:txBody>
      </p:sp>
      <p:sp>
        <p:nvSpPr>
          <p:cNvPr id="3" name="Subtitle 2">
            <a:extLst>
              <a:ext uri="{FF2B5EF4-FFF2-40B4-BE49-F238E27FC236}">
                <a16:creationId xmlns:a16="http://schemas.microsoft.com/office/drawing/2014/main" id="{CE61BBC3-C6C3-4B58-A93B-7BF473C90445}"/>
              </a:ext>
            </a:extLst>
          </p:cNvPr>
          <p:cNvSpPr>
            <a:spLocks noGrp="1"/>
          </p:cNvSpPr>
          <p:nvPr>
            <p:ph type="subTitle" idx="1"/>
          </p:nvPr>
        </p:nvSpPr>
        <p:spPr>
          <a:xfrm>
            <a:off x="920149" y="4209525"/>
            <a:ext cx="5392495" cy="459975"/>
          </a:xfrm>
        </p:spPr>
        <p:txBody>
          <a:bodyPr anchor="b">
            <a:normAutofit/>
          </a:bodyPr>
          <a:lstStyle/>
          <a:p>
            <a:pPr algn="l"/>
            <a:r>
              <a:rPr lang="en-US" sz="1400" dirty="0">
                <a:solidFill>
                  <a:schemeClr val="bg1"/>
                </a:solidFill>
              </a:rPr>
              <a:t>March 28, 2022</a:t>
            </a:r>
          </a:p>
        </p:txBody>
      </p:sp>
      <p:pic>
        <p:nvPicPr>
          <p:cNvPr id="4" name="Picture 3" descr="Codes on papers">
            <a:extLst>
              <a:ext uri="{FF2B5EF4-FFF2-40B4-BE49-F238E27FC236}">
                <a16:creationId xmlns:a16="http://schemas.microsoft.com/office/drawing/2014/main" id="{488EA00D-6864-9979-BF78-C78961E7843F}"/>
              </a:ext>
            </a:extLst>
          </p:cNvPr>
          <p:cNvPicPr>
            <a:picLocks noChangeAspect="1"/>
          </p:cNvPicPr>
          <p:nvPr/>
        </p:nvPicPr>
        <p:blipFill rotWithShape="1">
          <a:blip r:embed="rId2"/>
          <a:srcRect l="31022" r="29073" b="-1"/>
          <a:stretch/>
        </p:blipFill>
        <p:spPr>
          <a:xfrm>
            <a:off x="8104092" y="8399"/>
            <a:ext cx="4099858" cy="6857990"/>
          </a:xfrm>
          <a:prstGeom prst="rect">
            <a:avLst/>
          </a:prstGeom>
        </p:spPr>
      </p:pic>
      <p:pic>
        <p:nvPicPr>
          <p:cNvPr id="1026" name="Picture 2" descr="Donohoe Advisory">
            <a:extLst>
              <a:ext uri="{FF2B5EF4-FFF2-40B4-BE49-F238E27FC236}">
                <a16:creationId xmlns:a16="http://schemas.microsoft.com/office/drawing/2014/main" id="{78724081-99C9-480A-9E7B-ADC664B0BC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50" y="266353"/>
            <a:ext cx="4222269" cy="59608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6878B80-A25E-424F-84CC-D59BC3B2479C}"/>
              </a:ext>
            </a:extLst>
          </p:cNvPr>
          <p:cNvSpPr txBox="1"/>
          <p:nvPr/>
        </p:nvSpPr>
        <p:spPr>
          <a:xfrm>
            <a:off x="816636" y="3811368"/>
            <a:ext cx="3698447" cy="369332"/>
          </a:xfrm>
          <a:prstGeom prst="rect">
            <a:avLst/>
          </a:prstGeom>
          <a:noFill/>
        </p:spPr>
        <p:txBody>
          <a:bodyPr wrap="square" rtlCol="0">
            <a:spAutoFit/>
          </a:bodyPr>
          <a:lstStyle/>
          <a:p>
            <a:r>
              <a:rPr lang="en-US" dirty="0">
                <a:solidFill>
                  <a:schemeClr val="bg1"/>
                </a:solidFill>
              </a:rPr>
              <a:t>LifeSci Partners Panel Discussion</a:t>
            </a:r>
          </a:p>
        </p:txBody>
      </p:sp>
    </p:spTree>
    <p:extLst>
      <p:ext uri="{BB962C8B-B14F-4D97-AF65-F5344CB8AC3E}">
        <p14:creationId xmlns:p14="http://schemas.microsoft.com/office/powerpoint/2010/main" val="251298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0FB0BA-E2AD-4A07-90CB-31D3433B2BA0}"/>
              </a:ext>
            </a:extLst>
          </p:cNvPr>
          <p:cNvSpPr txBox="1"/>
          <p:nvPr/>
        </p:nvSpPr>
        <p:spPr>
          <a:xfrm>
            <a:off x="1468073" y="1817092"/>
            <a:ext cx="8932178" cy="4154984"/>
          </a:xfrm>
          <a:prstGeom prst="rect">
            <a:avLst/>
          </a:prstGeom>
          <a:noFill/>
        </p:spPr>
        <p:txBody>
          <a:bodyPr wrap="square">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David A. Donohoe, Jr.</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Donohoe Advisory Associates LLC</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9801 Washingtonian Blvd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Suite 340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Gaithersburg, MD 20878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Office: 240-403-4180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Mobile:  240-485-7400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hlinkClick r:id="rId2"/>
              </a:rPr>
              <a:t>ddonohoe@donohoeadvisory.com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hlinkClick r:id="rId3"/>
              </a:rPr>
              <a:t>www.donohoeadvisory.com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1AE42D3C-FB05-4920-9727-8E6A136EDB11}"/>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5" name="TextBox 4">
            <a:extLst>
              <a:ext uri="{FF2B5EF4-FFF2-40B4-BE49-F238E27FC236}">
                <a16:creationId xmlns:a16="http://schemas.microsoft.com/office/drawing/2014/main" id="{B341CB39-911F-4272-A7BB-EA45B7799E85}"/>
              </a:ext>
            </a:extLst>
          </p:cNvPr>
          <p:cNvSpPr txBox="1"/>
          <p:nvPr/>
        </p:nvSpPr>
        <p:spPr>
          <a:xfrm>
            <a:off x="5745060" y="6434574"/>
            <a:ext cx="429237" cy="369332"/>
          </a:xfrm>
          <a:prstGeom prst="rect">
            <a:avLst/>
          </a:prstGeom>
          <a:noFill/>
        </p:spPr>
        <p:txBody>
          <a:bodyPr wrap="square" rtlCol="0">
            <a:spAutoFit/>
          </a:bodyPr>
          <a:lstStyle/>
          <a:p>
            <a:r>
              <a:rPr lang="en-US" dirty="0"/>
              <a:t>10</a:t>
            </a:r>
          </a:p>
        </p:txBody>
      </p:sp>
      <p:pic>
        <p:nvPicPr>
          <p:cNvPr id="6" name="Picture 2" descr="Donohoe Advisory">
            <a:extLst>
              <a:ext uri="{FF2B5EF4-FFF2-40B4-BE49-F238E27FC236}">
                <a16:creationId xmlns:a16="http://schemas.microsoft.com/office/drawing/2014/main" id="{040B27FB-08E7-4ED6-B25E-0FC09F2929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53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5123-DCEA-4470-9530-1EF31E8477E4}"/>
              </a:ext>
            </a:extLst>
          </p:cNvPr>
          <p:cNvSpPr>
            <a:spLocks noGrp="1"/>
          </p:cNvSpPr>
          <p:nvPr>
            <p:ph type="title"/>
          </p:nvPr>
        </p:nvSpPr>
        <p:spPr>
          <a:xfrm>
            <a:off x="975360" y="678663"/>
            <a:ext cx="10241280" cy="1234440"/>
          </a:xfrm>
        </p:spPr>
        <p:txBody>
          <a:bodyPr/>
          <a:lstStyle/>
          <a:p>
            <a:r>
              <a:rPr lang="en-US" sz="1800" b="1" dirty="0">
                <a:solidFill>
                  <a:srgbClr val="222222"/>
                </a:solidFill>
                <a:effectLst/>
                <a:latin typeface="Roboto" panose="02000000000000000000" pitchFamily="2" charset="0"/>
                <a:ea typeface="Calibri" panose="020F0502020204030204" pitchFamily="34" charset="0"/>
              </a:rPr>
              <a:t>Continued Listing Requirements and Standards for Primary Equity Securities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DCA3E22-42B9-436B-9483-F24B2EB94BE3}"/>
              </a:ext>
            </a:extLst>
          </p:cNvPr>
          <p:cNvSpPr>
            <a:spLocks noGrp="1"/>
          </p:cNvSpPr>
          <p:nvPr>
            <p:ph idx="1"/>
          </p:nvPr>
        </p:nvSpPr>
        <p:spPr>
          <a:xfrm>
            <a:off x="929222" y="1576906"/>
            <a:ext cx="4259370" cy="3959352"/>
          </a:xfrm>
        </p:spPr>
        <p:txBody>
          <a:bodyPr/>
          <a:lstStyle/>
          <a:p>
            <a:pPr marL="0" indent="0">
              <a:buNone/>
            </a:pPr>
            <a:r>
              <a:rPr lang="en-US" sz="1400" b="1" dirty="0">
                <a:solidFill>
                  <a:srgbClr val="222222"/>
                </a:solidFill>
                <a:effectLst/>
                <a:latin typeface="Roboto" panose="02000000000000000000" pitchFamily="2" charset="0"/>
                <a:ea typeface="Calibri" panose="020F0502020204030204" pitchFamily="34" charset="0"/>
              </a:rPr>
              <a:t>5450. Nasdaq Global Select/Global Market Price Requirement </a:t>
            </a:r>
          </a:p>
          <a:p>
            <a:pPr marL="0" indent="0">
              <a:lnSpc>
                <a:spcPct val="150000"/>
              </a:lnSpc>
              <a:buNone/>
            </a:pPr>
            <a:r>
              <a:rPr lang="en-US" sz="1400" dirty="0">
                <a:solidFill>
                  <a:srgbClr val="222222"/>
                </a:solidFill>
                <a:effectLst/>
                <a:latin typeface="Roboto" panose="02000000000000000000" pitchFamily="2" charset="0"/>
                <a:ea typeface="Calibri" panose="020F0502020204030204" pitchFamily="34" charset="0"/>
              </a:rPr>
              <a:t>A Company that has its Primary Equity Security listed on the Global Market must continue to substantially meet all of the requirements set forth in Rule 5450(a) and at least one of the Standards in Rule 5450(b). Failure to meet any of the continued listing requirements will be processed in accordance with the provisions set forth in the Rule 5800 Series. A security maintaining its listing under 5450(b)(3) need not also be in compliance with the quantitative maintenance criteria in the Rule 5500 series.</a:t>
            </a:r>
            <a:endParaRPr lang="en-US" sz="1400" dirty="0">
              <a:effectLst/>
              <a:latin typeface="Calibri" panose="020F0502020204030204" pitchFamily="34" charset="0"/>
              <a:ea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83DF9368-AF6E-4B0D-828E-177B24A8FFFC}"/>
              </a:ext>
            </a:extLst>
          </p:cNvPr>
          <p:cNvSpPr txBox="1"/>
          <p:nvPr/>
        </p:nvSpPr>
        <p:spPr>
          <a:xfrm>
            <a:off x="3419072" y="5613444"/>
            <a:ext cx="7722066" cy="307777"/>
          </a:xfrm>
          <a:prstGeom prst="rect">
            <a:avLst/>
          </a:prstGeom>
          <a:noFill/>
        </p:spPr>
        <p:txBody>
          <a:bodyPr wrap="square" rtlCol="0">
            <a:spAutoFit/>
          </a:bodyPr>
          <a:lstStyle/>
          <a:p>
            <a:r>
              <a:rPr lang="en-US" sz="1400" b="1" dirty="0">
                <a:solidFill>
                  <a:srgbClr val="222222"/>
                </a:solidFill>
                <a:effectLst/>
                <a:latin typeface="Roboto" panose="02000000000000000000" pitchFamily="2" charset="0"/>
                <a:ea typeface="Calibri" panose="020F0502020204030204" pitchFamily="34" charset="0"/>
                <a:cs typeface="Calibri" panose="020F0502020204030204" pitchFamily="34" charset="0"/>
              </a:rPr>
              <a:t>Continued Listing Requirements for Primary Equity Securities:</a:t>
            </a:r>
            <a:endParaRPr lang="en-US" sz="1400" dirty="0"/>
          </a:p>
        </p:txBody>
      </p:sp>
      <p:sp>
        <p:nvSpPr>
          <p:cNvPr id="5" name="TextBox 4">
            <a:extLst>
              <a:ext uri="{FF2B5EF4-FFF2-40B4-BE49-F238E27FC236}">
                <a16:creationId xmlns:a16="http://schemas.microsoft.com/office/drawing/2014/main" id="{A7C18500-4273-4728-B338-FF189AF483B9}"/>
              </a:ext>
            </a:extLst>
          </p:cNvPr>
          <p:cNvSpPr txBox="1"/>
          <p:nvPr/>
        </p:nvSpPr>
        <p:spPr>
          <a:xfrm>
            <a:off x="4291528" y="5949025"/>
            <a:ext cx="6925112" cy="307777"/>
          </a:xfrm>
          <a:prstGeom prst="rect">
            <a:avLst/>
          </a:prstGeom>
          <a:noFill/>
        </p:spPr>
        <p:txBody>
          <a:bodyPr wrap="square" rtlCol="0">
            <a:spAutoFit/>
          </a:bodyPr>
          <a:lstStyle/>
          <a:p>
            <a:r>
              <a:rPr lang="en-US" sz="1400" dirty="0">
                <a:solidFill>
                  <a:srgbClr val="222222"/>
                </a:solidFill>
                <a:effectLst/>
                <a:latin typeface="Roboto" panose="02000000000000000000" pitchFamily="2" charset="0"/>
                <a:ea typeface="Calibri" panose="020F0502020204030204" pitchFamily="34" charset="0"/>
                <a:cs typeface="Calibri" panose="020F0502020204030204" pitchFamily="34" charset="0"/>
              </a:rPr>
              <a:t> Minimum bid price of $1 per share</a:t>
            </a:r>
            <a:endParaRPr lang="en-US" sz="1400" dirty="0"/>
          </a:p>
        </p:txBody>
      </p:sp>
      <p:sp>
        <p:nvSpPr>
          <p:cNvPr id="6" name="TextBox 5">
            <a:extLst>
              <a:ext uri="{FF2B5EF4-FFF2-40B4-BE49-F238E27FC236}">
                <a16:creationId xmlns:a16="http://schemas.microsoft.com/office/drawing/2014/main" id="{BA5A2305-A8D7-4132-83BD-E0EA1301EC64}"/>
              </a:ext>
            </a:extLst>
          </p:cNvPr>
          <p:cNvSpPr txBox="1"/>
          <p:nvPr/>
        </p:nvSpPr>
        <p:spPr>
          <a:xfrm>
            <a:off x="6417577" y="1665272"/>
            <a:ext cx="5108895" cy="2429896"/>
          </a:xfrm>
          <a:prstGeom prst="rect">
            <a:avLst/>
          </a:prstGeom>
          <a:noFill/>
        </p:spPr>
        <p:txBody>
          <a:bodyPr wrap="square" rtlCol="0">
            <a:spAutoFit/>
          </a:bodyPr>
          <a:lstStyle/>
          <a:p>
            <a:pPr marL="0" indent="0">
              <a:buNone/>
            </a:pPr>
            <a:r>
              <a:rPr lang="en-US" sz="1400" b="1" dirty="0">
                <a:solidFill>
                  <a:srgbClr val="222222"/>
                </a:solidFill>
                <a:effectLst/>
                <a:latin typeface="Roboto" panose="02000000000000000000" pitchFamily="2" charset="0"/>
                <a:ea typeface="Calibri" panose="020F0502020204030204" pitchFamily="34" charset="0"/>
              </a:rPr>
              <a:t>5550. Nasdaq Capital Market Price Requirement </a:t>
            </a:r>
          </a:p>
          <a:p>
            <a:pPr marL="0" indent="0">
              <a:buNone/>
            </a:pPr>
            <a:endParaRPr lang="en-US" sz="1400" dirty="0">
              <a:solidFill>
                <a:srgbClr val="222222"/>
              </a:solidFill>
              <a:effectLst/>
              <a:latin typeface="Roboto" panose="02000000000000000000" pitchFamily="2" charset="0"/>
              <a:ea typeface="Calibri" panose="020F0502020204030204" pitchFamily="34" charset="0"/>
            </a:endParaRPr>
          </a:p>
          <a:p>
            <a:pPr marL="0" indent="0">
              <a:lnSpc>
                <a:spcPct val="150000"/>
              </a:lnSpc>
              <a:buNone/>
            </a:pPr>
            <a:r>
              <a:rPr lang="en-US" sz="1400" dirty="0">
                <a:solidFill>
                  <a:srgbClr val="222222"/>
                </a:solidFill>
                <a:effectLst/>
                <a:latin typeface="Roboto" panose="02000000000000000000" pitchFamily="2" charset="0"/>
                <a:ea typeface="Calibri" panose="020F0502020204030204" pitchFamily="34" charset="0"/>
              </a:rPr>
              <a:t>A Company that has its Primary Equity Security listed on the Capital Market must continue to meet all of the requirements set forth in Rule 5550(a) and at least one of the Standards set forth in Rule 5550(b). Failure to meet any of the continued listing requirements will be processed in accordance with the provisions set forth in the Rule 5800 Series</a:t>
            </a:r>
            <a:endParaRPr lang="en-US" sz="1400" dirty="0"/>
          </a:p>
        </p:txBody>
      </p:sp>
      <p:pic>
        <p:nvPicPr>
          <p:cNvPr id="7" name="Picture 2" descr="Donohoe Advisory">
            <a:extLst>
              <a:ext uri="{FF2B5EF4-FFF2-40B4-BE49-F238E27FC236}">
                <a16:creationId xmlns:a16="http://schemas.microsoft.com/office/drawing/2014/main" id="{7DECC9DC-9EB4-46C0-82F1-9E288FD60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4A7DDDF-0F26-48D5-881B-05A08AFAA43E}"/>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9" name="TextBox 8">
            <a:extLst>
              <a:ext uri="{FF2B5EF4-FFF2-40B4-BE49-F238E27FC236}">
                <a16:creationId xmlns:a16="http://schemas.microsoft.com/office/drawing/2014/main" id="{A33C64FC-2AC3-4AFF-80E1-1708E9BAD058}"/>
              </a:ext>
            </a:extLst>
          </p:cNvPr>
          <p:cNvSpPr txBox="1"/>
          <p:nvPr/>
        </p:nvSpPr>
        <p:spPr>
          <a:xfrm>
            <a:off x="5745060" y="6434574"/>
            <a:ext cx="278235"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84638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893DF-3635-4B26-A48F-8487748E8704}"/>
              </a:ext>
            </a:extLst>
          </p:cNvPr>
          <p:cNvSpPr>
            <a:spLocks noGrp="1"/>
          </p:cNvSpPr>
          <p:nvPr>
            <p:ph type="title"/>
          </p:nvPr>
        </p:nvSpPr>
        <p:spPr>
          <a:xfrm>
            <a:off x="508373" y="241855"/>
            <a:ext cx="10241280" cy="1234440"/>
          </a:xfrm>
        </p:spPr>
        <p:txBody>
          <a:bodyPr>
            <a:normAutofit/>
          </a:bodyPr>
          <a:lstStyle/>
          <a:p>
            <a:pPr algn="ctr"/>
            <a:r>
              <a:rPr lang="en-US" sz="2000" dirty="0">
                <a:solidFill>
                  <a:srgbClr val="222222"/>
                </a:solidFill>
                <a:effectLst/>
                <a:latin typeface="Roboto" panose="02000000000000000000" pitchFamily="2" charset="0"/>
                <a:ea typeface="Calibri" panose="020F0502020204030204" pitchFamily="34" charset="0"/>
              </a:rPr>
              <a:t>Bid Price Deficiency</a:t>
            </a:r>
            <a:br>
              <a:rPr lang="en-US" sz="2000" dirty="0">
                <a:effectLst/>
                <a:latin typeface="Calibri" panose="020F0502020204030204" pitchFamily="34" charset="0"/>
                <a:ea typeface="Calibri" panose="020F0502020204030204" pitchFamily="34" charset="0"/>
              </a:rPr>
            </a:br>
            <a:endParaRPr lang="en-US" sz="2000" dirty="0"/>
          </a:p>
        </p:txBody>
      </p:sp>
      <p:sp>
        <p:nvSpPr>
          <p:cNvPr id="3" name="Content Placeholder 2">
            <a:extLst>
              <a:ext uri="{FF2B5EF4-FFF2-40B4-BE49-F238E27FC236}">
                <a16:creationId xmlns:a16="http://schemas.microsoft.com/office/drawing/2014/main" id="{49791116-978B-44E6-88B5-FD1EA567FC17}"/>
              </a:ext>
            </a:extLst>
          </p:cNvPr>
          <p:cNvSpPr>
            <a:spLocks noGrp="1"/>
          </p:cNvSpPr>
          <p:nvPr>
            <p:ph idx="1"/>
          </p:nvPr>
        </p:nvSpPr>
        <p:spPr>
          <a:xfrm>
            <a:off x="937888" y="1476295"/>
            <a:ext cx="9885587" cy="3994544"/>
          </a:xfrm>
        </p:spPr>
        <p:txBody>
          <a:bodyPr>
            <a:normAutofit/>
          </a:bodyPr>
          <a:lstStyle/>
          <a:p>
            <a:pPr marL="0" indent="0">
              <a:buNone/>
            </a:pPr>
            <a:r>
              <a:rPr lang="en-US" sz="1800" b="1" dirty="0">
                <a:solidFill>
                  <a:srgbClr val="222222"/>
                </a:solidFill>
                <a:effectLst/>
                <a:latin typeface="Roboto" panose="02000000000000000000" pitchFamily="2" charset="0"/>
                <a:ea typeface="Calibri" panose="020F0502020204030204" pitchFamily="34" charset="0"/>
              </a:rPr>
              <a:t>IM-5810-2</a:t>
            </a:r>
            <a:r>
              <a:rPr lang="en-US" sz="1800" dirty="0">
                <a:solidFill>
                  <a:srgbClr val="222222"/>
                </a:solidFill>
                <a:effectLst/>
                <a:latin typeface="Roboto" panose="02000000000000000000" pitchFamily="2" charset="0"/>
                <a:ea typeface="Calibri" panose="020F0502020204030204" pitchFamily="34" charset="0"/>
              </a:rPr>
              <a:t> A failure to meet the continued listing requirement for minimum bid price shall be determined to exist only if the deficiency continues for a period of 30 consecutive business days. Upon such failure, the Company shall be notified promptly and shall have a period of 180 calendar days from such notification to achieve compliance. Compliance can be achieved during any compliance period by meeting the applicable standard for a minimum of 10 consecutive business days during the applicable compliance period, unless Staff exercises its discretion to extend this 10 day period as discussed in Rule 5810(c)(3)(H).</a:t>
            </a:r>
            <a:endParaRPr lang="en-US" sz="1800" dirty="0">
              <a:effectLst/>
              <a:latin typeface="Calibri" panose="020F0502020204030204" pitchFamily="34" charset="0"/>
              <a:ea typeface="Calibri" panose="020F0502020204030204" pitchFamily="34" charset="0"/>
            </a:endParaRPr>
          </a:p>
          <a:p>
            <a:endParaRPr lang="en-US" dirty="0"/>
          </a:p>
        </p:txBody>
      </p:sp>
      <p:pic>
        <p:nvPicPr>
          <p:cNvPr id="6" name="Picture 2" descr="Donohoe Advisory">
            <a:extLst>
              <a:ext uri="{FF2B5EF4-FFF2-40B4-BE49-F238E27FC236}">
                <a16:creationId xmlns:a16="http://schemas.microsoft.com/office/drawing/2014/main" id="{3519DC4A-9108-43DE-A2B1-3DC1BBC871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67B17F6-89CD-4CD4-A310-1A048544BAEE}"/>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7" name="TextBox 6">
            <a:extLst>
              <a:ext uri="{FF2B5EF4-FFF2-40B4-BE49-F238E27FC236}">
                <a16:creationId xmlns:a16="http://schemas.microsoft.com/office/drawing/2014/main" id="{F748B236-B1CC-4FF8-9294-7BD0594DA8EF}"/>
              </a:ext>
            </a:extLst>
          </p:cNvPr>
          <p:cNvSpPr txBox="1"/>
          <p:nvPr/>
        </p:nvSpPr>
        <p:spPr>
          <a:xfrm>
            <a:off x="5745060" y="6434574"/>
            <a:ext cx="278235"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353953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BDC1A-5667-40A3-86DF-A2D848553EF3}"/>
              </a:ext>
            </a:extLst>
          </p:cNvPr>
          <p:cNvSpPr>
            <a:spLocks noGrp="1"/>
          </p:cNvSpPr>
          <p:nvPr>
            <p:ph type="title"/>
          </p:nvPr>
        </p:nvSpPr>
        <p:spPr>
          <a:xfrm>
            <a:off x="975360" y="391431"/>
            <a:ext cx="10241280" cy="1234440"/>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rPr>
              <a:t>Bid price deficiency </a:t>
            </a:r>
            <a:br>
              <a:rPr lang="en-US" sz="1800" b="1" dirty="0">
                <a:solidFill>
                  <a:srgbClr val="222222"/>
                </a:solidFill>
                <a:effectLst/>
                <a:latin typeface="Roboto" panose="02000000000000000000" pitchFamily="2" charset="0"/>
                <a:ea typeface="Calibri" panose="020F0502020204030204" pitchFamily="34" charset="0"/>
              </a:rPr>
            </a:br>
            <a:r>
              <a:rPr lang="en-US" sz="1800" b="1" dirty="0">
                <a:solidFill>
                  <a:srgbClr val="222222"/>
                </a:solidFill>
                <a:effectLst/>
                <a:latin typeface="Roboto" panose="02000000000000000000" pitchFamily="2" charset="0"/>
                <a:ea typeface="Calibri" panose="020F0502020204030204" pitchFamily="34" charset="0"/>
              </a:rPr>
              <a:t>Global Select Market and Global Market</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E239939-C7D5-4151-9476-0E634FA27D8A}"/>
              </a:ext>
            </a:extLst>
          </p:cNvPr>
          <p:cNvSpPr>
            <a:spLocks noGrp="1"/>
          </p:cNvSpPr>
          <p:nvPr>
            <p:ph idx="1"/>
          </p:nvPr>
        </p:nvSpPr>
        <p:spPr>
          <a:xfrm>
            <a:off x="975360" y="1635686"/>
            <a:ext cx="10241280" cy="3959352"/>
          </a:xfrm>
        </p:spPr>
        <p:txBody>
          <a:bodyPr/>
          <a:lstStyle/>
          <a:p>
            <a:pPr marL="0" indent="0">
              <a:buNone/>
            </a:pPr>
            <a:r>
              <a:rPr lang="en-US" sz="1800" dirty="0">
                <a:solidFill>
                  <a:srgbClr val="222222"/>
                </a:solidFill>
                <a:effectLst/>
                <a:latin typeface="Roboto" panose="02000000000000000000" pitchFamily="2" charset="0"/>
                <a:ea typeface="Calibri" panose="020F0502020204030204" pitchFamily="34" charset="0"/>
              </a:rPr>
              <a:t>If a Company listed on The Nasdaq Global Market has not been deemed in compliance prior to the expiration of the 180 day compliance period, it may transfer to The Nasdaq Capital Market, provided that it meets the applicable market value of publicly held shares requirement for continued listing and all other applicable requirements for initial listing on the Capital Market (except for the bid price requirement) based on the Company's most recent public filings and market information and notifies Nasdaq of its intent to cure this deficiency [i.e., commits to effect a reverse stock split, if necessary]. Following a transfer to The Nasdaq Capital Market, the Company will be afforded the remainder of the applicable compliance period set forth in Rule 5810(c)(3)(A)(ii), unless it does not appear to Nasdaq that it is possible for the Company to cure the deficiency. The Company may also request a hearing to remain on The Nasdaq Global Market pursuant to the Rule 5800 Series. Any time spent in the hearing process will not extend the length of the remaining applicable compliance periods on The Nasdaq Capital Market afforded by this rule.</a:t>
            </a:r>
            <a:endParaRPr lang="en-US" sz="1800" dirty="0">
              <a:effectLst/>
              <a:latin typeface="Calibri" panose="020F0502020204030204" pitchFamily="34" charset="0"/>
              <a:ea typeface="Calibri" panose="020F0502020204030204" pitchFamily="34" charset="0"/>
            </a:endParaRPr>
          </a:p>
          <a:p>
            <a:endParaRPr lang="en-US" dirty="0"/>
          </a:p>
        </p:txBody>
      </p:sp>
      <p:pic>
        <p:nvPicPr>
          <p:cNvPr id="5" name="Picture 2" descr="Donohoe Advisory">
            <a:extLst>
              <a:ext uri="{FF2B5EF4-FFF2-40B4-BE49-F238E27FC236}">
                <a16:creationId xmlns:a16="http://schemas.microsoft.com/office/drawing/2014/main" id="{1BEBC938-C30A-414C-9BFF-41436BBF42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21B707E-B8C6-4636-BFA9-ECF4BFAD4875}"/>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7" name="TextBox 6">
            <a:extLst>
              <a:ext uri="{FF2B5EF4-FFF2-40B4-BE49-F238E27FC236}">
                <a16:creationId xmlns:a16="http://schemas.microsoft.com/office/drawing/2014/main" id="{74F21B9E-8D78-48C2-A59E-E79DD89129B8}"/>
              </a:ext>
            </a:extLst>
          </p:cNvPr>
          <p:cNvSpPr txBox="1"/>
          <p:nvPr/>
        </p:nvSpPr>
        <p:spPr>
          <a:xfrm>
            <a:off x="5745060" y="6434574"/>
            <a:ext cx="278235"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271951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ED89-54CB-49FC-8B52-00E98811EFEE}"/>
              </a:ext>
            </a:extLst>
          </p:cNvPr>
          <p:cNvSpPr>
            <a:spLocks noGrp="1"/>
          </p:cNvSpPr>
          <p:nvPr>
            <p:ph type="title"/>
          </p:nvPr>
        </p:nvSpPr>
        <p:spPr>
          <a:xfrm>
            <a:off x="975360" y="402672"/>
            <a:ext cx="10241280" cy="690540"/>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rPr>
              <a:t>Bid price deficiency </a:t>
            </a:r>
            <a:br>
              <a:rPr lang="en-US" sz="1800" b="1" dirty="0">
                <a:solidFill>
                  <a:srgbClr val="222222"/>
                </a:solidFill>
                <a:effectLst/>
                <a:latin typeface="Roboto" panose="02000000000000000000" pitchFamily="2" charset="0"/>
                <a:ea typeface="Calibri" panose="020F0502020204030204" pitchFamily="34" charset="0"/>
              </a:rPr>
            </a:br>
            <a:r>
              <a:rPr lang="en-US" sz="1800" b="1" dirty="0">
                <a:solidFill>
                  <a:srgbClr val="222222"/>
                </a:solidFill>
                <a:effectLst/>
                <a:latin typeface="Roboto" panose="02000000000000000000" pitchFamily="2" charset="0"/>
                <a:ea typeface="Calibri" panose="020F0502020204030204" pitchFamily="34" charset="0"/>
                <a:cs typeface="Calibri" panose="020F0502020204030204" pitchFamily="34" charset="0"/>
              </a:rPr>
              <a:t>Capital Market</a:t>
            </a:r>
            <a:endParaRPr lang="en-US" dirty="0"/>
          </a:p>
        </p:txBody>
      </p:sp>
      <p:sp>
        <p:nvSpPr>
          <p:cNvPr id="3" name="Content Placeholder 2">
            <a:extLst>
              <a:ext uri="{FF2B5EF4-FFF2-40B4-BE49-F238E27FC236}">
                <a16:creationId xmlns:a16="http://schemas.microsoft.com/office/drawing/2014/main" id="{06D287FB-0068-4DC9-BA46-C5334FD1EC81}"/>
              </a:ext>
            </a:extLst>
          </p:cNvPr>
          <p:cNvSpPr>
            <a:spLocks noGrp="1"/>
          </p:cNvSpPr>
          <p:nvPr>
            <p:ph idx="1"/>
          </p:nvPr>
        </p:nvSpPr>
        <p:spPr>
          <a:xfrm>
            <a:off x="975360" y="1667647"/>
            <a:ext cx="10241280" cy="3959352"/>
          </a:xfrm>
        </p:spPr>
        <p:txBody>
          <a:bodyPr/>
          <a:lstStyle/>
          <a:p>
            <a:pPr marL="0" indent="0">
              <a:buNone/>
            </a:pPr>
            <a:r>
              <a:rPr lang="en-US" sz="1800" dirty="0">
                <a:solidFill>
                  <a:srgbClr val="222222"/>
                </a:solidFill>
                <a:effectLst/>
                <a:latin typeface="Roboto" panose="02000000000000000000" pitchFamily="2" charset="0"/>
                <a:ea typeface="Calibri" panose="020F0502020204030204" pitchFamily="34" charset="0"/>
              </a:rPr>
              <a:t>If a Company listed on the Capital Market is not deemed in compliance before the expiration of the 180 day compliance period, it will be afforded an additional 180 day compliance period, provided that on the 180th day of the first compliance period it meets the applicable market value of publicly held shares requirement for continued listing and all other applicable standards for initial listing on the Capital Market (except the bid price requirement) based on the Company's most recent public filings and market information and notifies Nasdaq of its intent to cure this deficiency. If a Company does not indicate its intent to cure the deficiency, or if it does not appear to Nasdaq that it is possible for the Company to cure the deficiency, the Company will not be eligible for the second grace period. If the Company has publicly announced information (e.g., in an earnings release) indicating that it no longer satisfies the applicable listing criteria, it shall not be eligible for the additional compliance period under this rule.</a:t>
            </a:r>
            <a:endParaRPr lang="en-US" sz="1800" dirty="0">
              <a:effectLst/>
              <a:latin typeface="Calibri" panose="020F0502020204030204" pitchFamily="34" charset="0"/>
              <a:ea typeface="Calibri" panose="020F0502020204030204" pitchFamily="34" charset="0"/>
            </a:endParaRPr>
          </a:p>
          <a:p>
            <a:endParaRPr lang="en-US" dirty="0"/>
          </a:p>
        </p:txBody>
      </p:sp>
      <p:pic>
        <p:nvPicPr>
          <p:cNvPr id="4" name="Picture 2" descr="Donohoe Advisory">
            <a:extLst>
              <a:ext uri="{FF2B5EF4-FFF2-40B4-BE49-F238E27FC236}">
                <a16:creationId xmlns:a16="http://schemas.microsoft.com/office/drawing/2014/main" id="{DF07098F-BAB8-434B-816D-20401CA799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7039BD3-04EF-4E10-965B-C226BBEF699A}"/>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6" name="TextBox 5">
            <a:extLst>
              <a:ext uri="{FF2B5EF4-FFF2-40B4-BE49-F238E27FC236}">
                <a16:creationId xmlns:a16="http://schemas.microsoft.com/office/drawing/2014/main" id="{551B4B7A-6A21-4735-BE05-97AABBD9897F}"/>
              </a:ext>
            </a:extLst>
          </p:cNvPr>
          <p:cNvSpPr txBox="1"/>
          <p:nvPr/>
        </p:nvSpPr>
        <p:spPr>
          <a:xfrm>
            <a:off x="5745060" y="6434574"/>
            <a:ext cx="278235" cy="369332"/>
          </a:xfrm>
          <a:prstGeom prst="rect">
            <a:avLst/>
          </a:prstGeom>
          <a:noFill/>
        </p:spPr>
        <p:txBody>
          <a:bodyPr wrap="square" rtlCol="0">
            <a:spAutoFit/>
          </a:bodyPr>
          <a:lstStyle/>
          <a:p>
            <a:r>
              <a:rPr lang="en-US" dirty="0"/>
              <a:t>5</a:t>
            </a:r>
          </a:p>
        </p:txBody>
      </p:sp>
    </p:spTree>
    <p:extLst>
      <p:ext uri="{BB962C8B-B14F-4D97-AF65-F5344CB8AC3E}">
        <p14:creationId xmlns:p14="http://schemas.microsoft.com/office/powerpoint/2010/main" val="272440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8DF1-E320-469B-8D97-586A7CD2C4B2}"/>
              </a:ext>
            </a:extLst>
          </p:cNvPr>
          <p:cNvSpPr>
            <a:spLocks noGrp="1"/>
          </p:cNvSpPr>
          <p:nvPr>
            <p:ph type="title"/>
          </p:nvPr>
        </p:nvSpPr>
        <p:spPr>
          <a:xfrm>
            <a:off x="975360" y="409635"/>
            <a:ext cx="10241280" cy="1234440"/>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cs typeface="Calibri" panose="020F0502020204030204" pitchFamily="34" charset="0"/>
              </a:rPr>
              <a:t>Low Priced Stocks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DE56E4ED-30CD-4440-92CF-E4F8CB6E9B8A}"/>
              </a:ext>
            </a:extLst>
          </p:cNvPr>
          <p:cNvSpPr>
            <a:spLocks noGrp="1"/>
          </p:cNvSpPr>
          <p:nvPr>
            <p:ph idx="1"/>
          </p:nvPr>
        </p:nvSpPr>
        <p:spPr>
          <a:xfrm>
            <a:off x="975360" y="1644075"/>
            <a:ext cx="10241280" cy="3959352"/>
          </a:xfrm>
        </p:spPr>
        <p:txBody>
          <a:bodyPr/>
          <a:lstStyle/>
          <a:p>
            <a:pPr marL="0" indent="0">
              <a:buNone/>
            </a:pPr>
            <a:r>
              <a:rPr lang="en-US" sz="1800" dirty="0">
                <a:solidFill>
                  <a:srgbClr val="222222"/>
                </a:solidFill>
                <a:effectLst/>
                <a:latin typeface="Roboto" panose="02000000000000000000" pitchFamily="2" charset="0"/>
                <a:ea typeface="Calibri" panose="020F0502020204030204" pitchFamily="34" charset="0"/>
              </a:rPr>
              <a:t>Notwithstanding the foregoing, if during any compliance period specified in this Rule 5810(c)(3)(A) a Company’s security has a closing bid price of $0.10 or less for ten consecutive trading days, the Listing Qualifications Department shall issue a Staff Delisting Determination under Rule 5810 with respect to that security.</a:t>
            </a:r>
          </a:p>
          <a:p>
            <a:pPr marL="0" indent="0">
              <a:buNone/>
            </a:pPr>
            <a:endParaRPr lang="en-US" sz="1800" dirty="0">
              <a:solidFill>
                <a:srgbClr val="222222"/>
              </a:solidFill>
              <a:effectLst/>
              <a:latin typeface="Roboto" panose="02000000000000000000" pitchFamily="2" charset="0"/>
              <a:ea typeface="Calibri" panose="020F0502020204030204" pitchFamily="34" charset="0"/>
            </a:endParaRPr>
          </a:p>
          <a:p>
            <a:pPr marL="0" indent="0">
              <a:buNone/>
            </a:pPr>
            <a:r>
              <a:rPr lang="en-US" sz="1800" i="1" dirty="0">
                <a:solidFill>
                  <a:srgbClr val="222222"/>
                </a:solidFill>
                <a:latin typeface="Roboto" panose="02000000000000000000" pitchFamily="2" charset="0"/>
                <a:ea typeface="Calibri" panose="020F0502020204030204" pitchFamily="34" charset="0"/>
              </a:rPr>
              <a:t>* The delisting determination may be appealed to a Nasdaq Hearings Panel. The request for a hearing will stay any suspension or delisting action pending the conclusion of the hearings process. In all bid price hearings, pursuant to the Listing Rules, the Panel has the discretion to grant the Company up to an additional 180 calendar days from the date of the delisting notice.</a:t>
            </a:r>
            <a:endParaRPr lang="en-US" sz="1800" i="1" dirty="0">
              <a:effectLst/>
              <a:latin typeface="Calibri" panose="020F0502020204030204" pitchFamily="34" charset="0"/>
              <a:ea typeface="Calibri" panose="020F0502020204030204" pitchFamily="34" charset="0"/>
            </a:endParaRPr>
          </a:p>
          <a:p>
            <a:endParaRPr lang="en-US" dirty="0"/>
          </a:p>
        </p:txBody>
      </p:sp>
      <p:pic>
        <p:nvPicPr>
          <p:cNvPr id="4" name="Picture 2" descr="Donohoe Advisory">
            <a:extLst>
              <a:ext uri="{FF2B5EF4-FFF2-40B4-BE49-F238E27FC236}">
                <a16:creationId xmlns:a16="http://schemas.microsoft.com/office/drawing/2014/main" id="{BAAA024E-9009-4980-AB79-BF3B42D47F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863A229-D35D-4924-9903-C8138605C370}"/>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6" name="TextBox 5">
            <a:extLst>
              <a:ext uri="{FF2B5EF4-FFF2-40B4-BE49-F238E27FC236}">
                <a16:creationId xmlns:a16="http://schemas.microsoft.com/office/drawing/2014/main" id="{15B23E00-1C96-4DB6-9088-A61A172712E8}"/>
              </a:ext>
            </a:extLst>
          </p:cNvPr>
          <p:cNvSpPr txBox="1"/>
          <p:nvPr/>
        </p:nvSpPr>
        <p:spPr>
          <a:xfrm>
            <a:off x="5745060" y="6434574"/>
            <a:ext cx="278235"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254533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8124-F431-4151-81BF-625CAFF914AB}"/>
              </a:ext>
            </a:extLst>
          </p:cNvPr>
          <p:cNvSpPr>
            <a:spLocks noGrp="1"/>
          </p:cNvSpPr>
          <p:nvPr>
            <p:ph type="title"/>
          </p:nvPr>
        </p:nvSpPr>
        <p:spPr>
          <a:xfrm>
            <a:off x="975360" y="226502"/>
            <a:ext cx="10241280" cy="732485"/>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cs typeface="Calibri" panose="020F0502020204030204" pitchFamily="34" charset="0"/>
              </a:rPr>
              <a:t>Excessive Reverse Stock Splits</a:t>
            </a:r>
            <a:endParaRPr lang="en-US" dirty="0"/>
          </a:p>
        </p:txBody>
      </p:sp>
      <p:sp>
        <p:nvSpPr>
          <p:cNvPr id="3" name="Content Placeholder 2">
            <a:extLst>
              <a:ext uri="{FF2B5EF4-FFF2-40B4-BE49-F238E27FC236}">
                <a16:creationId xmlns:a16="http://schemas.microsoft.com/office/drawing/2014/main" id="{44337BFB-7F36-4AF6-9DF6-3815F55B6468}"/>
              </a:ext>
            </a:extLst>
          </p:cNvPr>
          <p:cNvSpPr>
            <a:spLocks noGrp="1"/>
          </p:cNvSpPr>
          <p:nvPr>
            <p:ph idx="1"/>
          </p:nvPr>
        </p:nvSpPr>
        <p:spPr>
          <a:xfrm>
            <a:off x="975360" y="1449324"/>
            <a:ext cx="10241280" cy="3959352"/>
          </a:xfrm>
        </p:spPr>
        <p:txBody>
          <a:bodyPr/>
          <a:lstStyle/>
          <a:p>
            <a:pPr marL="0" indent="0">
              <a:buNone/>
            </a:pPr>
            <a:r>
              <a:rPr lang="en-US" sz="1800" dirty="0">
                <a:solidFill>
                  <a:srgbClr val="222222"/>
                </a:solidFill>
                <a:effectLst/>
                <a:latin typeface="Roboto" panose="02000000000000000000" pitchFamily="2" charset="0"/>
                <a:ea typeface="Calibri" panose="020F0502020204030204" pitchFamily="34" charset="0"/>
              </a:rPr>
              <a:t>Notwithstanding the foregoing, if a Company’s security fails to meet the continued listing requirement for minimum bid price and the Company has effected one or more reverse stock splits over the prior two-year period with a cumulative ratio of 250 shares or more to one, then the Company shall not be eligible for any compliance period specified in this Rule 5810(c)(3)(A) and the Listing Qualifications Department shall issue a Staff Delisting Determination under Rule 5810 with respect to that security.</a:t>
            </a:r>
          </a:p>
          <a:p>
            <a:pPr marL="0" indent="0">
              <a:buNone/>
            </a:pPr>
            <a:endParaRPr lang="en-US" sz="1800" dirty="0">
              <a:solidFill>
                <a:srgbClr val="222222"/>
              </a:solidFill>
              <a:latin typeface="Roboto" panose="02000000000000000000" pitchFamily="2" charset="0"/>
              <a:ea typeface="Calibri" panose="020F0502020204030204" pitchFamily="34" charset="0"/>
            </a:endParaRPr>
          </a:p>
          <a:p>
            <a:pPr marL="0" indent="0">
              <a:buNone/>
            </a:pPr>
            <a:r>
              <a:rPr lang="en-US" sz="1800" dirty="0">
                <a:solidFill>
                  <a:srgbClr val="222222"/>
                </a:solidFill>
                <a:effectLst/>
                <a:latin typeface="Roboto" panose="02000000000000000000" pitchFamily="2" charset="0"/>
                <a:ea typeface="Calibri" panose="020F0502020204030204" pitchFamily="34" charset="0"/>
              </a:rPr>
              <a:t>*</a:t>
            </a:r>
            <a:r>
              <a:rPr lang="en-US" sz="1800" i="1" dirty="0">
                <a:solidFill>
                  <a:srgbClr val="222222"/>
                </a:solidFill>
                <a:effectLst/>
                <a:latin typeface="Roboto" panose="02000000000000000000" pitchFamily="2" charset="0"/>
                <a:ea typeface="Calibri" panose="020F0502020204030204" pitchFamily="34" charset="0"/>
              </a:rPr>
              <a:t>Again, in such an instance, the Company has the right to request a hearing, which request will stay any su</a:t>
            </a:r>
            <a:r>
              <a:rPr lang="en-US" sz="1800" i="1" dirty="0">
                <a:solidFill>
                  <a:srgbClr val="222222"/>
                </a:solidFill>
                <a:latin typeface="Roboto" panose="02000000000000000000" pitchFamily="2" charset="0"/>
                <a:ea typeface="Calibri" panose="020F0502020204030204" pitchFamily="34" charset="0"/>
              </a:rPr>
              <a:t>spension or delisting action pending the conclusion of the hearings process.</a:t>
            </a:r>
            <a:endParaRPr lang="en-US" sz="1800" i="1" dirty="0">
              <a:effectLst/>
              <a:latin typeface="Calibri" panose="020F0502020204030204" pitchFamily="34" charset="0"/>
              <a:ea typeface="Calibri" panose="020F0502020204030204" pitchFamily="34" charset="0"/>
            </a:endParaRPr>
          </a:p>
          <a:p>
            <a:endParaRPr lang="en-US" dirty="0"/>
          </a:p>
        </p:txBody>
      </p:sp>
      <p:pic>
        <p:nvPicPr>
          <p:cNvPr id="4" name="Picture 2" descr="Donohoe Advisory">
            <a:extLst>
              <a:ext uri="{FF2B5EF4-FFF2-40B4-BE49-F238E27FC236}">
                <a16:creationId xmlns:a16="http://schemas.microsoft.com/office/drawing/2014/main" id="{D83C01CC-F6F1-4519-8246-FA10EBD926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FB09461-4AC8-4A00-BD9E-BDAF80B2855C}"/>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6" name="TextBox 5">
            <a:extLst>
              <a:ext uri="{FF2B5EF4-FFF2-40B4-BE49-F238E27FC236}">
                <a16:creationId xmlns:a16="http://schemas.microsoft.com/office/drawing/2014/main" id="{3119ABC3-EE70-4B64-BBA9-5864F1ABC61F}"/>
              </a:ext>
            </a:extLst>
          </p:cNvPr>
          <p:cNvSpPr txBox="1"/>
          <p:nvPr/>
        </p:nvSpPr>
        <p:spPr>
          <a:xfrm>
            <a:off x="5745060" y="6434574"/>
            <a:ext cx="278235"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335465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7E30-D520-43C1-95D2-00A860BC006E}"/>
              </a:ext>
            </a:extLst>
          </p:cNvPr>
          <p:cNvSpPr>
            <a:spLocks noGrp="1"/>
          </p:cNvSpPr>
          <p:nvPr>
            <p:ph type="title"/>
          </p:nvPr>
        </p:nvSpPr>
        <p:spPr>
          <a:xfrm>
            <a:off x="975360" y="303388"/>
            <a:ext cx="10241280" cy="1234440"/>
          </a:xfrm>
        </p:spPr>
        <p:txBody>
          <a:bodyPr/>
          <a:lstStyle/>
          <a:p>
            <a:pPr algn="ctr"/>
            <a:r>
              <a:rPr lang="en-US" sz="1800" b="1" dirty="0">
                <a:solidFill>
                  <a:srgbClr val="222222"/>
                </a:solidFill>
                <a:effectLst/>
                <a:latin typeface="Roboto" panose="02000000000000000000" pitchFamily="2" charset="0"/>
                <a:ea typeface="Calibri" panose="020F0502020204030204" pitchFamily="34" charset="0"/>
              </a:rPr>
              <a:t>Staff Discretion Relating to the Price-based Requirements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0E0DCA47-76AA-427E-83AD-B8BBABC97ADE}"/>
              </a:ext>
            </a:extLst>
          </p:cNvPr>
          <p:cNvSpPr>
            <a:spLocks noGrp="1"/>
          </p:cNvSpPr>
          <p:nvPr>
            <p:ph idx="1"/>
          </p:nvPr>
        </p:nvSpPr>
        <p:spPr>
          <a:xfrm>
            <a:off x="1011014" y="1323699"/>
            <a:ext cx="10241280" cy="3959352"/>
          </a:xfrm>
        </p:spPr>
        <p:txBody>
          <a:bodyPr/>
          <a:lstStyle/>
          <a:p>
            <a:pPr marL="0" indent="0">
              <a:buNone/>
            </a:pPr>
            <a:r>
              <a:rPr lang="en-US" sz="1600" dirty="0">
                <a:solidFill>
                  <a:srgbClr val="222222"/>
                </a:solidFill>
                <a:effectLst/>
                <a:latin typeface="Roboto" panose="02000000000000000000" pitchFamily="2" charset="0"/>
                <a:ea typeface="Calibri" panose="020F0502020204030204" pitchFamily="34" charset="0"/>
              </a:rPr>
              <a:t>If a Company fails to meet the Market Value of Listed Securities, Market Value of Publicly Held Shares, </a:t>
            </a:r>
            <a:r>
              <a:rPr lang="en-US" sz="1600" u="sng" dirty="0">
                <a:solidFill>
                  <a:srgbClr val="222222"/>
                </a:solidFill>
                <a:effectLst/>
                <a:latin typeface="Roboto" panose="02000000000000000000" pitchFamily="2" charset="0"/>
                <a:ea typeface="Calibri" panose="020F0502020204030204" pitchFamily="34" charset="0"/>
              </a:rPr>
              <a:t>Bid Price</a:t>
            </a:r>
            <a:r>
              <a:rPr lang="en-US" sz="1600" dirty="0">
                <a:solidFill>
                  <a:srgbClr val="222222"/>
                </a:solidFill>
                <a:effectLst/>
                <a:latin typeface="Roboto" panose="02000000000000000000" pitchFamily="2" charset="0"/>
                <a:ea typeface="Calibri" panose="020F0502020204030204" pitchFamily="34" charset="0"/>
              </a:rPr>
              <a:t>, or Market Value/Principal Amount Outstanding requirements, each of which is related to the Company's security price and collectively called the "Price-based Requirements," compliance is generally achieved by meeting the requirement for a minimum of ten consecutive business days. However, Staff may, in its discretion, require a Company to satisfy the applicable Price-based Requirement for a period in excess of ten consecutive business days, but generally no more than 20 consecutive business days, before determining that the Company has demonstrated an ability to maintain long-term compliance. In determining whether to require a Company to meet the applicable Price-based-requirement beyond ten business days, Staff may consider all relevant facts and circumstances, including without limitation:</a:t>
            </a:r>
            <a:endParaRPr lang="en-US" sz="1600" dirty="0">
              <a:effectLst/>
              <a:latin typeface="Calibri" panose="020F0502020204030204" pitchFamily="34" charset="0"/>
              <a:ea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2135EC70-E773-4096-B634-A4783F167481}"/>
              </a:ext>
            </a:extLst>
          </p:cNvPr>
          <p:cNvSpPr txBox="1"/>
          <p:nvPr/>
        </p:nvSpPr>
        <p:spPr>
          <a:xfrm>
            <a:off x="696145" y="4397133"/>
            <a:ext cx="10484841" cy="1569660"/>
          </a:xfrm>
          <a:prstGeom prst="rect">
            <a:avLst/>
          </a:prstGeom>
          <a:noFill/>
        </p:spPr>
        <p:txBody>
          <a:bodyPr wrap="square" rtlCol="0">
            <a:spAutoFit/>
          </a:bodyPr>
          <a:lstStyle/>
          <a:p>
            <a:pPr marL="457200" marR="0"/>
            <a:r>
              <a:rPr lang="en-US" sz="1200" dirty="0">
                <a:solidFill>
                  <a:srgbClr val="222222"/>
                </a:solidFill>
                <a:effectLst/>
                <a:latin typeface="Roboto" panose="02000000000000000000" pitchFamily="2" charset="0"/>
                <a:ea typeface="Calibri" panose="020F0502020204030204" pitchFamily="34" charset="0"/>
              </a:rPr>
              <a:t>(i)the margin of compliance (the amount by which a Company exceeds the applicable Price-based Requirement);</a:t>
            </a:r>
            <a:endParaRPr lang="en-US" sz="1200" dirty="0">
              <a:effectLst/>
              <a:latin typeface="Calibri" panose="020F0502020204030204" pitchFamily="34" charset="0"/>
              <a:ea typeface="Calibri" panose="020F0502020204030204" pitchFamily="34" charset="0"/>
            </a:endParaRPr>
          </a:p>
          <a:p>
            <a:pPr marL="457200" marR="0"/>
            <a:endParaRPr lang="en-US" sz="1200" dirty="0">
              <a:solidFill>
                <a:srgbClr val="222222"/>
              </a:solidFill>
              <a:effectLst/>
              <a:latin typeface="Roboto" panose="02000000000000000000" pitchFamily="2" charset="0"/>
              <a:ea typeface="Calibri" panose="020F0502020204030204" pitchFamily="34" charset="0"/>
            </a:endParaRPr>
          </a:p>
          <a:p>
            <a:pPr marL="457200" marR="0"/>
            <a:r>
              <a:rPr lang="en-US" sz="1200" dirty="0">
                <a:solidFill>
                  <a:srgbClr val="222222"/>
                </a:solidFill>
                <a:effectLst/>
                <a:latin typeface="Roboto" panose="02000000000000000000" pitchFamily="2" charset="0"/>
                <a:ea typeface="Calibri" panose="020F0502020204030204" pitchFamily="34" charset="0"/>
              </a:rPr>
              <a:t>(ii) the trading volume (a lack of trading volume may indicate a lack of bona fide market interest in the security at the posted bid price);</a:t>
            </a:r>
            <a:endParaRPr lang="en-US" sz="1200" dirty="0">
              <a:effectLst/>
              <a:latin typeface="Calibri" panose="020F0502020204030204" pitchFamily="34" charset="0"/>
              <a:ea typeface="Calibri" panose="020F0502020204030204" pitchFamily="34" charset="0"/>
            </a:endParaRPr>
          </a:p>
          <a:p>
            <a:pPr marL="457200" marR="0"/>
            <a:endParaRPr lang="en-US" sz="1200" dirty="0">
              <a:solidFill>
                <a:srgbClr val="222222"/>
              </a:solidFill>
              <a:effectLst/>
              <a:latin typeface="Roboto" panose="02000000000000000000" pitchFamily="2" charset="0"/>
              <a:ea typeface="Calibri" panose="020F0502020204030204" pitchFamily="34" charset="0"/>
            </a:endParaRPr>
          </a:p>
          <a:p>
            <a:pPr marL="457200" marR="0"/>
            <a:r>
              <a:rPr lang="en-US" sz="1200" dirty="0">
                <a:solidFill>
                  <a:srgbClr val="222222"/>
                </a:solidFill>
                <a:effectLst/>
                <a:latin typeface="Roboto" panose="02000000000000000000" pitchFamily="2" charset="0"/>
                <a:ea typeface="Calibri" panose="020F0502020204030204" pitchFamily="34" charset="0"/>
              </a:rPr>
              <a:t>(iii) the Market Maker montage (the number of Market Makers quoting at or above $1.00 or the minimum price necessary to satisfy another Price-based Requirement; and the size of their quotes); and</a:t>
            </a:r>
            <a:endParaRPr lang="en-US" sz="1200" dirty="0">
              <a:effectLst/>
              <a:latin typeface="Calibri" panose="020F0502020204030204" pitchFamily="34" charset="0"/>
              <a:ea typeface="Calibri" panose="020F0502020204030204" pitchFamily="34" charset="0"/>
            </a:endParaRPr>
          </a:p>
          <a:p>
            <a:pPr marL="457200" marR="0"/>
            <a:endParaRPr lang="en-US" sz="1200" dirty="0">
              <a:solidFill>
                <a:srgbClr val="222222"/>
              </a:solidFill>
              <a:effectLst/>
              <a:latin typeface="Roboto" panose="02000000000000000000" pitchFamily="2" charset="0"/>
              <a:ea typeface="Calibri" panose="020F0502020204030204" pitchFamily="34" charset="0"/>
            </a:endParaRPr>
          </a:p>
          <a:p>
            <a:pPr marL="457200" marR="0"/>
            <a:r>
              <a:rPr lang="en-US" sz="1200" dirty="0">
                <a:solidFill>
                  <a:srgbClr val="222222"/>
                </a:solidFill>
                <a:effectLst/>
                <a:latin typeface="Roboto" panose="02000000000000000000" pitchFamily="2" charset="0"/>
                <a:ea typeface="Calibri" panose="020F0502020204030204" pitchFamily="34" charset="0"/>
              </a:rPr>
              <a:t>(iv) the trend of the security price (is it up or down).</a:t>
            </a:r>
            <a:endParaRPr lang="en-US" sz="1200" dirty="0">
              <a:effectLst/>
              <a:latin typeface="Calibri" panose="020F0502020204030204" pitchFamily="34" charset="0"/>
              <a:ea typeface="Calibri" panose="020F0502020204030204" pitchFamily="34" charset="0"/>
            </a:endParaRPr>
          </a:p>
        </p:txBody>
      </p:sp>
      <p:pic>
        <p:nvPicPr>
          <p:cNvPr id="5" name="Picture 2" descr="Donohoe Advisory">
            <a:extLst>
              <a:ext uri="{FF2B5EF4-FFF2-40B4-BE49-F238E27FC236}">
                <a16:creationId xmlns:a16="http://schemas.microsoft.com/office/drawing/2014/main" id="{423EE855-DE69-485D-BA7F-12FC03718B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D38D9C4-92EA-4BC4-A94B-3C7DB6980073}"/>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7" name="TextBox 6">
            <a:extLst>
              <a:ext uri="{FF2B5EF4-FFF2-40B4-BE49-F238E27FC236}">
                <a16:creationId xmlns:a16="http://schemas.microsoft.com/office/drawing/2014/main" id="{6DD32DF4-D6A4-4F75-A383-A2FFC24798DF}"/>
              </a:ext>
            </a:extLst>
          </p:cNvPr>
          <p:cNvSpPr txBox="1"/>
          <p:nvPr/>
        </p:nvSpPr>
        <p:spPr>
          <a:xfrm>
            <a:off x="5745060" y="6434574"/>
            <a:ext cx="278235" cy="369332"/>
          </a:xfrm>
          <a:prstGeom prst="rect">
            <a:avLst/>
          </a:prstGeom>
          <a:noFill/>
        </p:spPr>
        <p:txBody>
          <a:bodyPr wrap="square" rtlCol="0">
            <a:spAutoFit/>
          </a:bodyPr>
          <a:lstStyle/>
          <a:p>
            <a:r>
              <a:rPr lang="en-US" dirty="0"/>
              <a:t>8</a:t>
            </a:r>
          </a:p>
        </p:txBody>
      </p:sp>
    </p:spTree>
    <p:extLst>
      <p:ext uri="{BB962C8B-B14F-4D97-AF65-F5344CB8AC3E}">
        <p14:creationId xmlns:p14="http://schemas.microsoft.com/office/powerpoint/2010/main" val="49296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EE20-F997-4449-B4E4-C469C9607783}"/>
              </a:ext>
            </a:extLst>
          </p:cNvPr>
          <p:cNvSpPr>
            <a:spLocks noGrp="1"/>
          </p:cNvSpPr>
          <p:nvPr>
            <p:ph type="title"/>
          </p:nvPr>
        </p:nvSpPr>
        <p:spPr>
          <a:xfrm>
            <a:off x="975360" y="0"/>
            <a:ext cx="10241280" cy="1234440"/>
          </a:xfrm>
        </p:spPr>
        <p:txBody>
          <a:bodyPr>
            <a:normAutofit/>
          </a:bodyPr>
          <a:lstStyle/>
          <a:p>
            <a:pPr algn="ctr"/>
            <a:r>
              <a:rPr lang="en-US" sz="1800" b="1" i="1" kern="1200" dirty="0">
                <a:effectLst/>
                <a:latin typeface="Times New Roman" panose="02020603050405020304" pitchFamily="18" charset="0"/>
                <a:ea typeface="Times New Roman" panose="02020603050405020304" pitchFamily="18" charset="0"/>
                <a:cs typeface="Times New Roman" panose="02020603050405020304" pitchFamily="18" charset="0"/>
              </a:rPr>
              <a:t>David A. Donohoe, Jr., </a:t>
            </a:r>
            <a:br>
              <a:rPr lang="en-US" sz="1800" b="1" i="1" kern="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b="1" i="1" kern="1200" dirty="0">
                <a:effectLst/>
                <a:latin typeface="Times New Roman" panose="02020603050405020304" pitchFamily="18" charset="0"/>
                <a:ea typeface="Times New Roman" panose="02020603050405020304" pitchFamily="18" charset="0"/>
                <a:cs typeface="Times New Roman" panose="02020603050405020304" pitchFamily="18" charset="0"/>
              </a:rPr>
              <a:t>Donohoe Advisory Associates LLC, </a:t>
            </a:r>
            <a:endParaRPr lang="en-US" sz="1800" dirty="0"/>
          </a:p>
        </p:txBody>
      </p:sp>
      <p:sp>
        <p:nvSpPr>
          <p:cNvPr id="3" name="Content Placeholder 2">
            <a:extLst>
              <a:ext uri="{FF2B5EF4-FFF2-40B4-BE49-F238E27FC236}">
                <a16:creationId xmlns:a16="http://schemas.microsoft.com/office/drawing/2014/main" id="{27A612F4-60E3-4FAA-8C01-56BB57275DC2}"/>
              </a:ext>
            </a:extLst>
          </p:cNvPr>
          <p:cNvSpPr>
            <a:spLocks noGrp="1"/>
          </p:cNvSpPr>
          <p:nvPr>
            <p:ph idx="1"/>
          </p:nvPr>
        </p:nvSpPr>
        <p:spPr>
          <a:xfrm>
            <a:off x="975360" y="1734759"/>
            <a:ext cx="10241280" cy="3959352"/>
          </a:xfrm>
        </p:spPr>
        <p:txBody>
          <a:bodyPr>
            <a:normAutofit fontScale="92500" lnSpcReduction="10000"/>
          </a:bodyPr>
          <a:lstStyle/>
          <a:p>
            <a:pPr marL="0" marR="0" indent="0" algn="just">
              <a:lnSpc>
                <a:spcPct val="115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Mr. Donohoe is President of Donohoe Advisory, which provides consulting and advisory services to public companies and law firms with an emphasis on stock exchange listing matters. Since its formation in 2004, Donohoe Advisory has represented over 1,500 public companies in stock exchange listing matters, including uplistings from the OTC market, IPOs, de-SPAC-ing transactions, reverse mergers with listed companies, and delisting hearings. In addition, Donohoe Advisory has assisted hundreds of issuers in structuring financing and acquisition transactions.  Donohoe Advisory successfully completed 73 listings on Nasdaq and the NYSE in 2021. All five principals at Donohoe Advisory come out of the stock exchange world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Nasdaq or NYSE), and collectively have more than 140 years experience working on stock exchange listing matters.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Since 2007, Mr. Donohoe has also served as a Managing Director in the Investment Banking Group for ROTH Capital Partners, LLC, a FINRA member firm, where he assists issuers in equity and debt financings. Prior to the formation of Donohoe Advisory in 2004, Mr. Donohoe served as Chief Counsel for the Listing Qualifications Department of The Nasdaq Stock Market where, among other things, he was responsible for the Nasdaq listing hearing process and for developing and implementing listing standards and related policies. Mr. Donohoe was employed by The Nasdaq Stock Market from 1995 through 2004. He received a B.A. in Economics from The University of Texas, Austin (1985) and a J.D. from the Catholic University of America (1988).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2" descr="Donohoe Advisory">
            <a:extLst>
              <a:ext uri="{FF2B5EF4-FFF2-40B4-BE49-F238E27FC236}">
                <a16:creationId xmlns:a16="http://schemas.microsoft.com/office/drawing/2014/main" id="{88FCB362-F3E5-459C-A744-0FDD5BA780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85" y="6470031"/>
            <a:ext cx="2364945" cy="333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904A6F6-FCF6-40A9-BC00-F90995D5852A}"/>
              </a:ext>
            </a:extLst>
          </p:cNvPr>
          <p:cNvSpPr txBox="1"/>
          <p:nvPr/>
        </p:nvSpPr>
        <p:spPr>
          <a:xfrm>
            <a:off x="10494627" y="6470031"/>
            <a:ext cx="1904301" cy="369332"/>
          </a:xfrm>
          <a:prstGeom prst="rect">
            <a:avLst/>
          </a:prstGeom>
          <a:noFill/>
        </p:spPr>
        <p:txBody>
          <a:bodyPr wrap="square" rtlCol="0">
            <a:spAutoFit/>
          </a:bodyPr>
          <a:lstStyle/>
          <a:p>
            <a:r>
              <a:rPr lang="en-US" dirty="0"/>
              <a:t>March 28, 2022</a:t>
            </a:r>
          </a:p>
        </p:txBody>
      </p:sp>
      <p:sp>
        <p:nvSpPr>
          <p:cNvPr id="6" name="TextBox 5">
            <a:extLst>
              <a:ext uri="{FF2B5EF4-FFF2-40B4-BE49-F238E27FC236}">
                <a16:creationId xmlns:a16="http://schemas.microsoft.com/office/drawing/2014/main" id="{CB089E02-2AAF-475E-89F6-3A739D2970CA}"/>
              </a:ext>
            </a:extLst>
          </p:cNvPr>
          <p:cNvSpPr txBox="1"/>
          <p:nvPr/>
        </p:nvSpPr>
        <p:spPr>
          <a:xfrm>
            <a:off x="5745060" y="6434574"/>
            <a:ext cx="278235"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479559077"/>
      </p:ext>
    </p:extLst>
  </p:cSld>
  <p:clrMapOvr>
    <a:masterClrMapping/>
  </p:clrMapOvr>
</p:sld>
</file>

<file path=ppt/theme/theme1.xml><?xml version="1.0" encoding="utf-8"?>
<a:theme xmlns:a="http://schemas.openxmlformats.org/drawingml/2006/main" name="GradientRiseVTI">
  <a:themeElements>
    <a:clrScheme name="AnalogousFromLightSeedRightStep">
      <a:dk1>
        <a:srgbClr val="000000"/>
      </a:dk1>
      <a:lt1>
        <a:srgbClr val="FFFFFF"/>
      </a:lt1>
      <a:dk2>
        <a:srgbClr val="41242C"/>
      </a:dk2>
      <a:lt2>
        <a:srgbClr val="E8E2E3"/>
      </a:lt2>
      <a:accent1>
        <a:srgbClr val="80A9A4"/>
      </a:accent1>
      <a:accent2>
        <a:srgbClr val="7AA5B7"/>
      </a:accent2>
      <a:accent3>
        <a:srgbClr val="92A1C4"/>
      </a:accent3>
      <a:accent4>
        <a:srgbClr val="867FBA"/>
      </a:accent4>
      <a:accent5>
        <a:srgbClr val="B096C6"/>
      </a:accent5>
      <a:accent6>
        <a:srgbClr val="B77FBA"/>
      </a:accent6>
      <a:hlink>
        <a:srgbClr val="AE6972"/>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91</TotalTime>
  <Words>1643</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Nova</vt:lpstr>
      <vt:lpstr>Roboto</vt:lpstr>
      <vt:lpstr>Times New Roman</vt:lpstr>
      <vt:lpstr>GradientRiseVTI</vt:lpstr>
      <vt:lpstr>Bid Price Rules</vt:lpstr>
      <vt:lpstr>Continued Listing Requirements and Standards for Primary Equity Securities </vt:lpstr>
      <vt:lpstr>Bid Price Deficiency </vt:lpstr>
      <vt:lpstr>Bid price deficiency  Global Select Market and Global Market </vt:lpstr>
      <vt:lpstr>Bid price deficiency  Capital Market</vt:lpstr>
      <vt:lpstr>Low Priced Stocks </vt:lpstr>
      <vt:lpstr>Excessive Reverse Stock Splits</vt:lpstr>
      <vt:lpstr>Staff Discretion Relating to the Price-based Requirements </vt:lpstr>
      <vt:lpstr>David A. Donohoe, Jr.,  Donohoe Advisory Associates LLC,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 Price Rules</dc:title>
  <dc:creator>Petar Kondic</dc:creator>
  <cp:lastModifiedBy>Carla-Maria Graves</cp:lastModifiedBy>
  <cp:revision>5</cp:revision>
  <dcterms:created xsi:type="dcterms:W3CDTF">2022-03-25T16:57:52Z</dcterms:created>
  <dcterms:modified xsi:type="dcterms:W3CDTF">2022-07-12T14:38:34Z</dcterms:modified>
</cp:coreProperties>
</file>